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58" r:id="rId9"/>
    <p:sldId id="265" r:id="rId10"/>
    <p:sldId id="266" r:id="rId11"/>
    <p:sldId id="267" r:id="rId12"/>
    <p:sldId id="256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35"/>
    <p:restoredTop sz="94687"/>
  </p:normalViewPr>
  <p:slideViewPr>
    <p:cSldViewPr snapToGrid="0" snapToObjects="1">
      <p:cViewPr varScale="1">
        <p:scale>
          <a:sx n="157" d="100"/>
          <a:sy n="157" d="100"/>
        </p:scale>
        <p:origin x="8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400" d="100"/>
        <a:sy n="4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E09CCF-B8C5-D74A-BD53-A22673A76AB7}" type="datetimeFigureOut">
              <a:rPr lang="en-US" smtClean="0"/>
              <a:t>4/27/17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5A9B93-12E4-5840-BFC1-DA754670B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639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73FB-B7CB-F144-877B-AEB3C17259B1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73FB-B7CB-F144-877B-AEB3C17259B1}" type="datetimeFigureOut">
              <a:rPr lang="en-US" smtClean="0"/>
              <a:t>4/26/17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73FB-B7CB-F144-877B-AEB3C17259B1}" type="datetimeFigureOut">
              <a:rPr lang="en-US" smtClean="0"/>
              <a:t>4/26/17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73FB-B7CB-F144-877B-AEB3C17259B1}" type="datetimeFigureOut">
              <a:rPr lang="en-US" smtClean="0"/>
              <a:t>4/26/17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73FB-B7CB-F144-877B-AEB3C17259B1}" type="datetimeFigureOut">
              <a:rPr lang="en-US" smtClean="0"/>
              <a:t>4/26/17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73FB-B7CB-F144-877B-AEB3C17259B1}" type="datetimeFigureOut">
              <a:rPr lang="en-US" smtClean="0"/>
              <a:t>4/26/17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73FB-B7CB-F144-877B-AEB3C17259B1}" type="datetimeFigureOut">
              <a:rPr lang="en-US" smtClean="0"/>
              <a:t>4/26/17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73FB-B7CB-F144-877B-AEB3C17259B1}" type="datetimeFigureOut">
              <a:rPr lang="en-US" smtClean="0"/>
              <a:t>4/26/17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73FB-B7CB-F144-877B-AEB3C17259B1}" type="datetimeFigureOut">
              <a:rPr lang="en-US" smtClean="0"/>
              <a:t>4/26/17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73FB-B7CB-F144-877B-AEB3C17259B1}" type="datetimeFigureOut">
              <a:rPr lang="en-US" smtClean="0"/>
              <a:t>4/26/17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73FB-B7CB-F144-877B-AEB3C17259B1}" type="datetimeFigureOut">
              <a:rPr lang="en-US" smtClean="0"/>
              <a:t>4/26/17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8D73FB-B7CB-F144-877B-AEB3C17259B1}" type="datetimeFigureOut">
              <a:rPr lang="en-US" smtClean="0"/>
              <a:t>4/20/17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372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hameleoncloud.org/appliances/api/appliances/25/templat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Complex Appliances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Orchestration</a:t>
            </a:r>
          </a:p>
        </p:txBody>
      </p:sp>
    </p:spTree>
    <p:extLst>
      <p:ext uri="{BB962C8B-B14F-4D97-AF65-F5344CB8AC3E}">
        <p14:creationId xmlns:p14="http://schemas.microsoft.com/office/powerpoint/2010/main" val="10688323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Hadoop on Roger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Log into Horizon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Go to Orchestration tab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Copy-paste URL of template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Fill in parameters, launch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Wait until it's ready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Log into head node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Run </a:t>
            </a:r>
            <a:r>
              <a:rPr lang="en-US" dirty="0" err="1" smtClean="0"/>
              <a:t>LineCounter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427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</a:t>
            </a:r>
            <a:br>
              <a:rPr lang="en-US" dirty="0" smtClean="0"/>
            </a:br>
            <a:r>
              <a:rPr lang="en-US" dirty="0" smtClean="0"/>
              <a:t>Modifying Complex Appliances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Launch existing CA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Install(?) some other Hadoop program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Snapshot image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Modify template to point at that new image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Create new appliance for that program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Define Implementation for Appliance on Site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Relaunch CA using new appliance</a:t>
            </a:r>
          </a:p>
        </p:txBody>
      </p:sp>
    </p:spTree>
    <p:extLst>
      <p:ext uri="{BB962C8B-B14F-4D97-AF65-F5344CB8AC3E}">
        <p14:creationId xmlns:p14="http://schemas.microsoft.com/office/powerpoint/2010/main" val="1972696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Ctrl-C, Ctrl-V </a:t>
            </a:r>
            <a:br>
              <a:rPr lang="en-US" dirty="0" smtClean="0"/>
            </a:br>
            <a:r>
              <a:rPr lang="en-US" dirty="0" smtClean="0"/>
              <a:t>your instances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Snapshots</a:t>
            </a:r>
          </a:p>
        </p:txBody>
      </p:sp>
    </p:spTree>
    <p:extLst>
      <p:ext uri="{BB962C8B-B14F-4D97-AF65-F5344CB8AC3E}">
        <p14:creationId xmlns:p14="http://schemas.microsoft.com/office/powerpoint/2010/main" val="851370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287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12112" y="2413591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010091" y="2413591"/>
            <a:ext cx="711318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0" i="0" dirty="0" smtClean="0">
                <a:solidFill>
                  <a:srgbClr val="24292E"/>
                </a:solidFill>
                <a:effectLst/>
              </a:rPr>
              <a:t>A “complex appliance” is a way to define </a:t>
            </a:r>
            <a:r>
              <a:rPr lang="en-US" sz="3200" b="0" i="0" dirty="0" smtClean="0">
                <a:solidFill>
                  <a:schemeClr val="accent1"/>
                </a:solidFill>
                <a:effectLst/>
              </a:rPr>
              <a:t>multiple resources</a:t>
            </a:r>
            <a:r>
              <a:rPr lang="en-US" sz="3200" b="0" i="0" dirty="0" smtClean="0">
                <a:solidFill>
                  <a:srgbClr val="24292E"/>
                </a:solidFill>
                <a:effectLst/>
              </a:rPr>
              <a:t> and </a:t>
            </a:r>
            <a:r>
              <a:rPr lang="en-US" sz="3200" b="0" i="0" dirty="0" smtClean="0">
                <a:solidFill>
                  <a:schemeClr val="accent2"/>
                </a:solidFill>
                <a:effectLst/>
              </a:rPr>
              <a:t>orchestrate their deployment</a:t>
            </a:r>
            <a:r>
              <a:rPr lang="en-US" sz="3200" b="0" i="0" dirty="0" smtClean="0">
                <a:solidFill>
                  <a:srgbClr val="24292E"/>
                </a:solidFill>
                <a:effectLst/>
              </a:rPr>
              <a:t> for </a:t>
            </a:r>
            <a:r>
              <a:rPr lang="en-US" sz="3200" b="0" i="0" dirty="0" smtClean="0">
                <a:solidFill>
                  <a:schemeClr val="accent6"/>
                </a:solidFill>
                <a:effectLst/>
              </a:rPr>
              <a:t>reuse</a:t>
            </a:r>
            <a:r>
              <a:rPr lang="en-US" sz="3200" b="0" i="0" dirty="0" smtClean="0">
                <a:solidFill>
                  <a:srgbClr val="24292E"/>
                </a:solidFill>
                <a:effectLst/>
              </a:rPr>
              <a:t>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40410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3278457" y="2497873"/>
            <a:ext cx="1984917" cy="209643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2641400" y="2009769"/>
            <a:ext cx="1217000" cy="70788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(Simple)</a:t>
            </a:r>
            <a:br>
              <a:rPr lang="en-US" sz="2000" dirty="0" smtClean="0"/>
            </a:br>
            <a:r>
              <a:rPr lang="en-US" sz="2000" dirty="0" smtClean="0"/>
              <a:t>Appliance</a:t>
            </a:r>
            <a:endParaRPr lang="en-US" sz="2000" dirty="0"/>
          </a:p>
        </p:txBody>
      </p:sp>
      <p:sp>
        <p:nvSpPr>
          <p:cNvPr id="21" name="Rounded Rectangle 20"/>
          <p:cNvSpPr/>
          <p:nvPr/>
        </p:nvSpPr>
        <p:spPr>
          <a:xfrm>
            <a:off x="3702286" y="3645323"/>
            <a:ext cx="1137257" cy="47220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Docs</a:t>
            </a:r>
            <a:endParaRPr lang="en-US" sz="2400" dirty="0"/>
          </a:p>
        </p:txBody>
      </p:sp>
      <p:sp>
        <p:nvSpPr>
          <p:cNvPr id="22" name="Rounded Rectangle 21"/>
          <p:cNvSpPr/>
          <p:nvPr/>
        </p:nvSpPr>
        <p:spPr>
          <a:xfrm>
            <a:off x="3690295" y="2946948"/>
            <a:ext cx="1137257" cy="47220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Image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16484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111150" y="1904780"/>
            <a:ext cx="1865838" cy="16107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/>
              <a:t>Instance</a:t>
            </a:r>
            <a:endParaRPr lang="en-US" sz="2400"/>
          </a:p>
        </p:txBody>
      </p:sp>
      <p:sp>
        <p:nvSpPr>
          <p:cNvPr id="17" name="Rounded Rectangle 16"/>
          <p:cNvSpPr/>
          <p:nvPr/>
        </p:nvSpPr>
        <p:spPr>
          <a:xfrm>
            <a:off x="3690295" y="2946948"/>
            <a:ext cx="1137257" cy="47220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Image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94914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3111150" y="1904780"/>
            <a:ext cx="1865838" cy="16107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/>
              <a:t>Instance</a:t>
            </a:r>
            <a:endParaRPr lang="en-US" sz="2400"/>
          </a:p>
        </p:txBody>
      </p:sp>
      <p:sp>
        <p:nvSpPr>
          <p:cNvPr id="3" name="Rounded Rectangle 2"/>
          <p:cNvSpPr/>
          <p:nvPr/>
        </p:nvSpPr>
        <p:spPr>
          <a:xfrm>
            <a:off x="3120437" y="3926666"/>
            <a:ext cx="1865838" cy="8469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/>
              <a:t>Instance</a:t>
            </a:r>
            <a:endParaRPr lang="en-US" sz="2400"/>
          </a:p>
        </p:txBody>
      </p:sp>
      <p:sp>
        <p:nvSpPr>
          <p:cNvPr id="5" name="Rounded Rectangle 4"/>
          <p:cNvSpPr/>
          <p:nvPr/>
        </p:nvSpPr>
        <p:spPr>
          <a:xfrm>
            <a:off x="713845" y="2355603"/>
            <a:ext cx="1611805" cy="56500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IP Address</a:t>
            </a:r>
            <a:endParaRPr lang="en-US" sz="2400" dirty="0"/>
          </a:p>
        </p:txBody>
      </p:sp>
      <p:sp>
        <p:nvSpPr>
          <p:cNvPr id="6" name="Rounded Rectangle 5"/>
          <p:cNvSpPr/>
          <p:nvPr/>
        </p:nvSpPr>
        <p:spPr>
          <a:xfrm>
            <a:off x="6493310" y="1057270"/>
            <a:ext cx="1611805" cy="84751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/>
              <a:t>Security Group</a:t>
            </a:r>
            <a:endParaRPr lang="en-US" sz="2400" dirty="0"/>
          </a:p>
        </p:txBody>
      </p:sp>
      <p:sp>
        <p:nvSpPr>
          <p:cNvPr id="7" name="Rounded Rectangle 6"/>
          <p:cNvSpPr/>
          <p:nvPr/>
        </p:nvSpPr>
        <p:spPr>
          <a:xfrm>
            <a:off x="6493310" y="2056985"/>
            <a:ext cx="1611805" cy="84751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/>
              <a:t>Security Group</a:t>
            </a:r>
            <a:endParaRPr lang="en-US" sz="2400" dirty="0"/>
          </a:p>
        </p:txBody>
      </p:sp>
      <p:sp>
        <p:nvSpPr>
          <p:cNvPr id="10" name="Arc 9"/>
          <p:cNvSpPr/>
          <p:nvPr/>
        </p:nvSpPr>
        <p:spPr>
          <a:xfrm>
            <a:off x="4017791" y="2726012"/>
            <a:ext cx="1918722" cy="3156243"/>
          </a:xfrm>
          <a:prstGeom prst="arc">
            <a:avLst>
              <a:gd name="adj1" fmla="val 16200000"/>
              <a:gd name="adj2" fmla="val 5280119"/>
            </a:avLst>
          </a:prstGeom>
          <a:ln w="349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Arc 10"/>
          <p:cNvSpPr/>
          <p:nvPr/>
        </p:nvSpPr>
        <p:spPr>
          <a:xfrm>
            <a:off x="3788161" y="2447605"/>
            <a:ext cx="2377653" cy="2139318"/>
          </a:xfrm>
          <a:prstGeom prst="arc">
            <a:avLst>
              <a:gd name="adj1" fmla="val 16200000"/>
              <a:gd name="adj2" fmla="val 5280119"/>
            </a:avLst>
          </a:prstGeom>
          <a:ln w="349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Arc 11"/>
          <p:cNvSpPr/>
          <p:nvPr/>
        </p:nvSpPr>
        <p:spPr>
          <a:xfrm>
            <a:off x="3797449" y="4144391"/>
            <a:ext cx="2368365" cy="1393349"/>
          </a:xfrm>
          <a:prstGeom prst="arc">
            <a:avLst>
              <a:gd name="adj1" fmla="val 16200000"/>
              <a:gd name="adj2" fmla="val 5280119"/>
            </a:avLst>
          </a:prstGeom>
          <a:ln w="349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Rounded Rectangle 7"/>
          <p:cNvSpPr/>
          <p:nvPr/>
        </p:nvSpPr>
        <p:spPr>
          <a:xfrm>
            <a:off x="5598828" y="4207049"/>
            <a:ext cx="1611805" cy="565006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Scripts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2325651" y="2638107"/>
            <a:ext cx="785498" cy="0"/>
          </a:xfrm>
          <a:prstGeom prst="straightConnector1">
            <a:avLst/>
          </a:prstGeom>
          <a:ln w="349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3690295" y="2946948"/>
            <a:ext cx="1137257" cy="47220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Image</a:t>
            </a:r>
            <a:endParaRPr lang="en-US" sz="2400" dirty="0"/>
          </a:p>
        </p:txBody>
      </p:sp>
      <p:sp>
        <p:nvSpPr>
          <p:cNvPr id="16" name="Rounded Rectangle 15"/>
          <p:cNvSpPr/>
          <p:nvPr/>
        </p:nvSpPr>
        <p:spPr>
          <a:xfrm>
            <a:off x="3120437" y="5181464"/>
            <a:ext cx="1865838" cy="8469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/>
              <a:t>Instance</a:t>
            </a:r>
            <a:endParaRPr lang="en-US" sz="2400"/>
          </a:p>
        </p:txBody>
      </p:sp>
      <p:sp>
        <p:nvSpPr>
          <p:cNvPr id="18" name="Rounded Rectangle 17"/>
          <p:cNvSpPr/>
          <p:nvPr/>
        </p:nvSpPr>
        <p:spPr>
          <a:xfrm>
            <a:off x="713845" y="5301638"/>
            <a:ext cx="1611805" cy="47220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Docs</a:t>
            </a:r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340733" y="591014"/>
            <a:ext cx="8323765" cy="584323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673496" y="318253"/>
            <a:ext cx="3055067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800" smtClean="0"/>
              <a:t>Complex Appliance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3926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Manual Cluster Deployment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Provision some nodes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Get the IP of each node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Log into each node (possibly through a gateway) and get its host key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Compile an /</a:t>
            </a:r>
            <a:r>
              <a:rPr lang="en-US" dirty="0" err="1" smtClean="0"/>
              <a:t>etc</a:t>
            </a:r>
            <a:r>
              <a:rPr lang="en-US" dirty="0" smtClean="0"/>
              <a:t>/hosts file, SSH </a:t>
            </a:r>
            <a:r>
              <a:rPr lang="en-US" dirty="0" err="1" smtClean="0"/>
              <a:t>known_hosts</a:t>
            </a:r>
            <a:r>
              <a:rPr lang="en-US" dirty="0" smtClean="0"/>
              <a:t>, push it to each node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Configure instances as master or slaves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250755" y="5530632"/>
            <a:ext cx="46424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>
                <a:solidFill>
                  <a:srgbClr val="FF0000"/>
                </a:solidFill>
              </a:rPr>
              <a:t>Tedious. Finicky. Boring.</a:t>
            </a:r>
            <a:endParaRPr 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387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we automate it?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440" y="3058076"/>
            <a:ext cx="2819169" cy="13625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4490" y="5047138"/>
            <a:ext cx="1131096" cy="11175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7440" y="5047138"/>
            <a:ext cx="2893111" cy="108781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264003" y="3435256"/>
            <a:ext cx="9920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Heat</a:t>
            </a:r>
            <a:endParaRPr lang="en-US" sz="3200" b="1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791737" y="4705814"/>
            <a:ext cx="7694342" cy="0"/>
          </a:xfrm>
          <a:prstGeom prst="line">
            <a:avLst/>
          </a:prstGeom>
          <a:ln w="444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802888" y="2772936"/>
            <a:ext cx="7683191" cy="0"/>
          </a:xfrm>
          <a:prstGeom prst="line">
            <a:avLst/>
          </a:prstGeom>
          <a:ln w="444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017250" y="2039289"/>
            <a:ext cx="18595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Cloud Providers</a:t>
            </a:r>
            <a:endParaRPr lang="en-US" sz="20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5525179" y="2033649"/>
            <a:ext cx="24697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Orchestration Service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958473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they work? Templates.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Define resources and how they’re related</a:t>
            </a:r>
          </a:p>
          <a:p>
            <a:r>
              <a:rPr lang="en-US" dirty="0" smtClean="0"/>
              <a:t>Configuration scripts allow all-to-all information exchange</a:t>
            </a:r>
          </a:p>
          <a:p>
            <a:r>
              <a:rPr lang="en-US" dirty="0" smtClean="0"/>
              <a:t>Can take inputs, e.g.:</a:t>
            </a:r>
          </a:p>
          <a:p>
            <a:pPr lvl="1"/>
            <a:r>
              <a:rPr lang="en-US" dirty="0" smtClean="0"/>
              <a:t>number of nodes in a cluster</a:t>
            </a:r>
          </a:p>
          <a:p>
            <a:pPr lvl="1"/>
            <a:r>
              <a:rPr lang="en-US" dirty="0" smtClean="0"/>
              <a:t>instance flavor</a:t>
            </a:r>
          </a:p>
          <a:p>
            <a:r>
              <a:rPr lang="en-US" dirty="0" smtClean="0"/>
              <a:t>Can provide outputs, e.g.:</a:t>
            </a:r>
          </a:p>
          <a:p>
            <a:pPr lvl="1"/>
            <a:r>
              <a:rPr lang="en-US" dirty="0" smtClean="0"/>
              <a:t>IP address</a:t>
            </a:r>
          </a:p>
          <a:p>
            <a:pPr lvl="1"/>
            <a:r>
              <a:rPr lang="en-US" dirty="0" smtClean="0"/>
              <a:t>script that ran on the master node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228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[Examples]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84992" y="2587083"/>
            <a:ext cx="71740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hlinkClick r:id="rId2"/>
              </a:rPr>
              <a:t>https://www.chameleoncloud.org/appliances/25/</a:t>
            </a:r>
          </a:p>
          <a:p>
            <a:r>
              <a:rPr lang="en-US" dirty="0" smtClean="0">
                <a:hlinkClick r:id="rId2"/>
              </a:rPr>
              <a:t>https://www.chameleoncloud.org/appliances/api/appliances/25/template</a:t>
            </a:r>
            <a:endParaRPr 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3233854" y="2046187"/>
            <a:ext cx="2135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View in YAML viewer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096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9812</TotalTime>
  <Words>241</Words>
  <Application>Microsoft Macintosh PowerPoint</Application>
  <PresentationFormat>On-screen Show (4:3)</PresentationFormat>
  <Paragraphs>60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Calibri Light</vt:lpstr>
      <vt:lpstr>Arial</vt:lpstr>
      <vt:lpstr>Office Theme</vt:lpstr>
      <vt:lpstr>Complex Appliances</vt:lpstr>
      <vt:lpstr>PowerPoint Presentation</vt:lpstr>
      <vt:lpstr>PowerPoint Presentation</vt:lpstr>
      <vt:lpstr>PowerPoint Presentation</vt:lpstr>
      <vt:lpstr>PowerPoint Presentation</vt:lpstr>
      <vt:lpstr>Manual Cluster Deployment</vt:lpstr>
      <vt:lpstr>Can we automate it?</vt:lpstr>
      <vt:lpstr>How do they work? Templates.</vt:lpstr>
      <vt:lpstr>[Examples]</vt:lpstr>
      <vt:lpstr>Demo: Hadoop on Roger</vt:lpstr>
      <vt:lpstr>Demo:  Modifying Complex Appliances</vt:lpstr>
      <vt:lpstr>Ctrl-C, Ctrl-V  your instances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Timkovich</dc:creator>
  <cp:lastModifiedBy>Nicholas Timkovich</cp:lastModifiedBy>
  <cp:revision>11</cp:revision>
  <dcterms:created xsi:type="dcterms:W3CDTF">2017-04-20T22:21:35Z</dcterms:created>
  <dcterms:modified xsi:type="dcterms:W3CDTF">2017-04-27T17:54:25Z</dcterms:modified>
</cp:coreProperties>
</file>

<file path=docProps/thumbnail.jpeg>
</file>